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58" r:id="rId4"/>
    <p:sldId id="261" r:id="rId5"/>
    <p:sldId id="256" r:id="rId6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1F4FF-A7B6-4350-AA3B-405350B6BB39}" v="10" dt="2024-01-02T12:14:20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Burkhard J. Wermter" userId="d805324cb8c1d64a" providerId="LiveId" clId="{E451F4FF-A7B6-4350-AA3B-405350B6BB39}"/>
    <pc:docChg chg="undo custSel modSld sldOrd">
      <pc:chgData name="Dr. Burkhard J. Wermter" userId="d805324cb8c1d64a" providerId="LiveId" clId="{E451F4FF-A7B6-4350-AA3B-405350B6BB39}" dt="2024-01-02T12:14:20.083" v="276" actId="20577"/>
      <pc:docMkLst>
        <pc:docMk/>
      </pc:docMkLst>
      <pc:sldChg chg="addSp modSp mod ord">
        <pc:chgData name="Dr. Burkhard J. Wermter" userId="d805324cb8c1d64a" providerId="LiveId" clId="{E451F4FF-A7B6-4350-AA3B-405350B6BB39}" dt="2024-01-02T12:14:20.083" v="276" actId="20577"/>
        <pc:sldMkLst>
          <pc:docMk/>
          <pc:sldMk cId="1549432334" sldId="261"/>
        </pc:sldMkLst>
        <pc:spChg chg="mod">
          <ac:chgData name="Dr. Burkhard J. Wermter" userId="d805324cb8c1d64a" providerId="LiveId" clId="{E451F4FF-A7B6-4350-AA3B-405350B6BB39}" dt="2024-01-01T13:40:44.638" v="81" actId="1036"/>
          <ac:spMkLst>
            <pc:docMk/>
            <pc:sldMk cId="1549432334" sldId="261"/>
            <ac:spMk id="2" creationId="{103B826D-9B11-86C4-BE36-00A542AB7350}"/>
          </ac:spMkLst>
        </pc:spChg>
        <pc:spChg chg="add mod">
          <ac:chgData name="Dr. Burkhard J. Wermter" userId="d805324cb8c1d64a" providerId="LiveId" clId="{E451F4FF-A7B6-4350-AA3B-405350B6BB39}" dt="2024-01-01T13:44:27.224" v="182" actId="1076"/>
          <ac:spMkLst>
            <pc:docMk/>
            <pc:sldMk cId="1549432334" sldId="261"/>
            <ac:spMk id="3" creationId="{BBB8952E-B226-9C60-85FB-C8B9F90A4EC7}"/>
          </ac:spMkLst>
        </pc:spChg>
        <pc:spChg chg="mod">
          <ac:chgData name="Dr. Burkhard J. Wermter" userId="d805324cb8c1d64a" providerId="LiveId" clId="{E451F4FF-A7B6-4350-AA3B-405350B6BB39}" dt="2024-01-02T12:13:33.093" v="244" actId="1036"/>
          <ac:spMkLst>
            <pc:docMk/>
            <pc:sldMk cId="1549432334" sldId="261"/>
            <ac:spMk id="6" creationId="{E5071177-571B-B957-1643-2384B6A54EDF}"/>
          </ac:spMkLst>
        </pc:spChg>
        <pc:spChg chg="add mod">
          <ac:chgData name="Dr. Burkhard J. Wermter" userId="d805324cb8c1d64a" providerId="LiveId" clId="{E451F4FF-A7B6-4350-AA3B-405350B6BB39}" dt="2024-01-02T12:14:20.083" v="276" actId="20577"/>
          <ac:spMkLst>
            <pc:docMk/>
            <pc:sldMk cId="1549432334" sldId="261"/>
            <ac:spMk id="8" creationId="{8A19735C-B0FF-CF4E-D66E-67FCFC6E10B4}"/>
          </ac:spMkLst>
        </pc:spChg>
        <pc:spChg chg="mod">
          <ac:chgData name="Dr. Burkhard J. Wermter" userId="d805324cb8c1d64a" providerId="LiveId" clId="{E451F4FF-A7B6-4350-AA3B-405350B6BB39}" dt="2024-01-02T12:13:33.093" v="244" actId="1036"/>
          <ac:spMkLst>
            <pc:docMk/>
            <pc:sldMk cId="1549432334" sldId="261"/>
            <ac:spMk id="12" creationId="{0BD54E1C-6CE6-6EBC-3319-8521F2C9B918}"/>
          </ac:spMkLst>
        </pc:spChg>
        <pc:spChg chg="mod">
          <ac:chgData name="Dr. Burkhard J. Wermter" userId="d805324cb8c1d64a" providerId="LiveId" clId="{E451F4FF-A7B6-4350-AA3B-405350B6BB39}" dt="2024-01-02T12:13:33.093" v="244" actId="1036"/>
          <ac:spMkLst>
            <pc:docMk/>
            <pc:sldMk cId="1549432334" sldId="261"/>
            <ac:spMk id="13" creationId="{535D303B-2782-539C-34DC-FE1ED2CD3551}"/>
          </ac:spMkLst>
        </pc:spChg>
        <pc:picChg chg="mod">
          <ac:chgData name="Dr. Burkhard J. Wermter" userId="d805324cb8c1d64a" providerId="LiveId" clId="{E451F4FF-A7B6-4350-AA3B-405350B6BB39}" dt="2024-01-02T12:13:33.093" v="244" actId="1036"/>
          <ac:picMkLst>
            <pc:docMk/>
            <pc:sldMk cId="1549432334" sldId="261"/>
            <ac:picMk id="5" creationId="{30BEE5CD-0E0D-6E34-6738-809E3BFE8A33}"/>
          </ac:picMkLst>
        </pc:picChg>
        <pc:picChg chg="add mod">
          <ac:chgData name="Dr. Burkhard J. Wermter" userId="d805324cb8c1d64a" providerId="LiveId" clId="{E451F4FF-A7B6-4350-AA3B-405350B6BB39}" dt="2024-01-02T12:13:42.703" v="246" actId="1076"/>
          <ac:picMkLst>
            <pc:docMk/>
            <pc:sldMk cId="1549432334" sldId="261"/>
            <ac:picMk id="7" creationId="{E1DB93C5-40FA-D4EF-C98C-53FB440B6445}"/>
          </ac:picMkLst>
        </pc:picChg>
        <pc:picChg chg="mod">
          <ac:chgData name="Dr. Burkhard J. Wermter" userId="d805324cb8c1d64a" providerId="LiveId" clId="{E451F4FF-A7B6-4350-AA3B-405350B6BB39}" dt="2024-01-02T12:13:33.093" v="244" actId="1036"/>
          <ac:picMkLst>
            <pc:docMk/>
            <pc:sldMk cId="1549432334" sldId="261"/>
            <ac:picMk id="10" creationId="{7ABB34D9-C118-03C1-1663-F1DA04E78300}"/>
          </ac:picMkLst>
        </pc:picChg>
        <pc:picChg chg="mod">
          <ac:chgData name="Dr. Burkhard J. Wermter" userId="d805324cb8c1d64a" providerId="LiveId" clId="{E451F4FF-A7B6-4350-AA3B-405350B6BB39}" dt="2024-01-02T12:13:33.093" v="244" actId="1036"/>
          <ac:picMkLst>
            <pc:docMk/>
            <pc:sldMk cId="1549432334" sldId="261"/>
            <ac:picMk id="15" creationId="{910BF784-02B2-E75D-95A7-30D47E6284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Folie mittels Klicken verschieben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A311A36-B7C0-4C59-9380-72F0D951CEBE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840" y="1241280"/>
            <a:ext cx="5951520" cy="3346560"/>
          </a:xfrm>
          <a:prstGeom prst="rect">
            <a:avLst/>
          </a:prstGeom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3480" cy="3904560"/>
          </a:xfrm>
          <a:prstGeom prst="rect">
            <a:avLst/>
          </a:prstGeom>
        </p:spPr>
        <p:txBody>
          <a:bodyPr lIns="83880" tIns="41760" rIns="83880" bIns="41760">
            <a:noAutofit/>
          </a:bodyPr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113" name="Foliennummernplatzhalter 3"/>
          <p:cNvSpPr/>
          <p:nvPr/>
        </p:nvSpPr>
        <p:spPr>
          <a:xfrm>
            <a:off x="3849840" y="9431640"/>
            <a:ext cx="294084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3880" tIns="41760" rIns="83880" bIns="41760" anchor="b">
            <a:noAutofit/>
          </a:bodyPr>
          <a:lstStyle/>
          <a:p>
            <a:pPr algn="r">
              <a:lnSpc>
                <a:spcPct val="100000"/>
              </a:lnSpc>
            </a:pPr>
            <a:fld id="{C9335598-06DA-4586-9814-1250CADB2B16}" type="slidenum">
              <a:rPr lang="de-DE" sz="11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</a:t>
            </a:fld>
            <a:endParaRPr lang="de-DE" sz="11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hyperlink" Target="http://www.0-18.eu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rzkind.de/" TargetMode="External"/><Relationship Id="rId13" Type="http://schemas.openxmlformats.org/officeDocument/2006/relationships/hyperlink" Target="http://www.sta.bz.it/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3.jpeg"/><Relationship Id="rId21" Type="http://schemas.openxmlformats.org/officeDocument/2006/relationships/image" Target="../media/image16.jpeg"/><Relationship Id="rId7" Type="http://schemas.openxmlformats.org/officeDocument/2006/relationships/hyperlink" Target="http://www.pediatri-kinderaerzte.it/" TargetMode="External"/><Relationship Id="rId12" Type="http://schemas.openxmlformats.org/officeDocument/2006/relationships/image" Target="../media/image10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0-18.eu/" TargetMode="External"/><Relationship Id="rId11" Type="http://schemas.openxmlformats.org/officeDocument/2006/relationships/image" Target="../media/image9.jpeg"/><Relationship Id="rId24" Type="http://schemas.openxmlformats.org/officeDocument/2006/relationships/hyperlink" Target="http://www.0-18.eu/video%20PBLS/AED_DEA.pdf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s://www.museudelferrocarril.org/jocs/joc.asp?id=14" TargetMode="External"/><Relationship Id="rId23" Type="http://schemas.openxmlformats.org/officeDocument/2006/relationships/hyperlink" Target="http://www.simeup.it/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4.jpeg"/><Relationship Id="rId4" Type="http://schemas.openxmlformats.org/officeDocument/2006/relationships/image" Target="../media/image5.jpeg"/><Relationship Id="rId9" Type="http://schemas.openxmlformats.org/officeDocument/2006/relationships/image" Target="../media/image7.jpeg"/><Relationship Id="rId14" Type="http://schemas.openxmlformats.org/officeDocument/2006/relationships/hyperlink" Target="http://www.museudelferrocarril.org/jocs/joc.asp?id=14" TargetMode="External"/><Relationship Id="rId2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12" Type="http://schemas.openxmlformats.org/officeDocument/2006/relationships/image" Target="../media/image23.jpeg"/><Relationship Id="rId2" Type="http://schemas.openxmlformats.org/officeDocument/2006/relationships/image" Target="../media/image18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0-18.eu/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://www.museudelferrocarril.org/jocs/joc.asp?id=14" TargetMode="Externa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hyperlink" Target="http://www.sta.bz.it/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0-18.eu/video%20PBLS/FLS_FlyerReaAFPA_i.pdf" TargetMode="External"/><Relationship Id="rId7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0-18.eu/video%20PBLS/1c_FBAO_child.mp4" TargetMode="External"/><Relationship Id="rId5" Type="http://schemas.openxmlformats.org/officeDocument/2006/relationships/image" Target="../media/image29.JPG"/><Relationship Id="rId4" Type="http://schemas.openxmlformats.org/officeDocument/2006/relationships/hyperlink" Target="https://www.0-18.eu/video%20PBLS/1_Video_FBAO_infant.mp4" TargetMode="External"/><Relationship Id="rId9" Type="http://schemas.openxmlformats.org/officeDocument/2006/relationships/hyperlink" Target="http://www.pediatri-kinderaerzte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0-18.eu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7875249" y="4790783"/>
            <a:ext cx="3786705" cy="1915465"/>
          </a:xfrm>
          <a:prstGeom prst="rect">
            <a:avLst/>
          </a:prstGeom>
          <a:ln w="0">
            <a:noFill/>
          </a:ln>
        </p:spPr>
      </p:pic>
      <p:sp>
        <p:nvSpPr>
          <p:cNvPr id="45" name="Rechteck 44"/>
          <p:cNvSpPr/>
          <p:nvPr/>
        </p:nvSpPr>
        <p:spPr>
          <a:xfrm>
            <a:off x="5981672" y="6199821"/>
            <a:ext cx="133128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Benutzung des AED</a:t>
            </a:r>
            <a:endParaRPr lang="de-DE" sz="1800" b="0" strike="noStrike" spc="-1" dirty="0">
              <a:latin typeface="Arial"/>
            </a:endParaRPr>
          </a:p>
        </p:txBody>
      </p:sp>
      <p:pic>
        <p:nvPicPr>
          <p:cNvPr id="47" name="Grafik 46"/>
          <p:cNvPicPr/>
          <p:nvPr/>
        </p:nvPicPr>
        <p:blipFill>
          <a:blip r:embed="rId3"/>
          <a:stretch/>
        </p:blipFill>
        <p:spPr>
          <a:xfrm>
            <a:off x="0" y="0"/>
            <a:ext cx="5578920" cy="6892200"/>
          </a:xfrm>
          <a:prstGeom prst="rect">
            <a:avLst/>
          </a:prstGeom>
          <a:ln w="0">
            <a:noFill/>
          </a:ln>
        </p:spPr>
      </p:pic>
      <p:pic>
        <p:nvPicPr>
          <p:cNvPr id="48" name="Grafik 47"/>
          <p:cNvPicPr/>
          <p:nvPr/>
        </p:nvPicPr>
        <p:blipFill>
          <a:blip r:embed="rId4"/>
          <a:stretch/>
        </p:blipFill>
        <p:spPr>
          <a:xfrm>
            <a:off x="5891422" y="4678888"/>
            <a:ext cx="1503720" cy="1503720"/>
          </a:xfrm>
          <a:prstGeom prst="rect">
            <a:avLst/>
          </a:prstGeom>
          <a:ln w="0">
            <a:noFill/>
          </a:ln>
        </p:spPr>
      </p:pic>
      <p:sp>
        <p:nvSpPr>
          <p:cNvPr id="49" name="Rechteck 48"/>
          <p:cNvSpPr/>
          <p:nvPr/>
        </p:nvSpPr>
        <p:spPr>
          <a:xfrm>
            <a:off x="324000" y="130320"/>
            <a:ext cx="1692000" cy="58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3465A4"/>
                </a:solidFill>
                <a:latin typeface="calibriLiberation Sans"/>
                <a:hlinkClick r:id="rId5"/>
              </a:rPr>
              <a:t>www.0-18.eu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400" b="0" strike="noStrike" spc="-1">
              <a:latin typeface="Arial"/>
            </a:endParaRPr>
          </a:p>
        </p:txBody>
      </p:sp>
      <p:pic>
        <p:nvPicPr>
          <p:cNvPr id="5" name="Grafik 4" descr="Ein Bild, das Handschrift, Kinderkunst, Herz, Zeichnung enthält.&#10;&#10;Automatisch generierte Beschreibung">
            <a:extLst>
              <a:ext uri="{FF2B5EF4-FFF2-40B4-BE49-F238E27FC236}">
                <a16:creationId xmlns:a16="http://schemas.microsoft.com/office/drawing/2014/main" id="{0ACDD9D2-CB96-AF23-DE8C-BCE37464D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20" y="0"/>
            <a:ext cx="6613080" cy="46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fik 49"/>
          <p:cNvPicPr/>
          <p:nvPr/>
        </p:nvPicPr>
        <p:blipFill>
          <a:blip r:embed="rId3"/>
          <a:stretch/>
        </p:blipFill>
        <p:spPr>
          <a:xfrm>
            <a:off x="3258720" y="3283920"/>
            <a:ext cx="706680" cy="706680"/>
          </a:xfrm>
          <a:prstGeom prst="rect">
            <a:avLst/>
          </a:prstGeom>
          <a:ln w="0">
            <a:noFill/>
          </a:ln>
        </p:spPr>
      </p:pic>
      <p:pic>
        <p:nvPicPr>
          <p:cNvPr id="51" name="Grafik 9" descr="Ein Bild, das Entwurf, Design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8638560" y="229680"/>
            <a:ext cx="3583440" cy="4194720"/>
          </a:xfrm>
          <a:prstGeom prst="rect">
            <a:avLst/>
          </a:prstGeom>
          <a:ln w="0">
            <a:noFill/>
          </a:ln>
        </p:spPr>
      </p:pic>
      <p:sp>
        <p:nvSpPr>
          <p:cNvPr id="52" name="Rechteck 51"/>
          <p:cNvSpPr/>
          <p:nvPr/>
        </p:nvSpPr>
        <p:spPr>
          <a:xfrm>
            <a:off x="8676000" y="2520"/>
            <a:ext cx="3419280" cy="370440"/>
          </a:xfrm>
          <a:prstGeom prst="rect">
            <a:avLst/>
          </a:prstGeom>
          <a:solidFill>
            <a:srgbClr val="FFFF00"/>
          </a:solidFill>
          <a:ln w="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53" name="Grafik 3" descr="Ein Bild, das Entwurf, Zeichnung, Darstellung enthält.&#10;&#10;Automatisch generierte Beschreibung"/>
          <p:cNvPicPr/>
          <p:nvPr/>
        </p:nvPicPr>
        <p:blipFill>
          <a:blip r:embed="rId5"/>
          <a:stretch/>
        </p:blipFill>
        <p:spPr>
          <a:xfrm>
            <a:off x="141120" y="4255560"/>
            <a:ext cx="11634120" cy="2437200"/>
          </a:xfrm>
          <a:prstGeom prst="rect">
            <a:avLst/>
          </a:prstGeom>
          <a:ln w="0">
            <a:noFill/>
          </a:ln>
        </p:spPr>
      </p:pic>
      <p:sp>
        <p:nvSpPr>
          <p:cNvPr id="54" name="Textfeld 11"/>
          <p:cNvSpPr/>
          <p:nvPr/>
        </p:nvSpPr>
        <p:spPr>
          <a:xfrm>
            <a:off x="131400" y="1044000"/>
            <a:ext cx="6989400" cy="672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200" b="1" strike="noStrike" spc="-1">
                <a:solidFill>
                  <a:srgbClr val="00B050"/>
                </a:solidFill>
                <a:latin typeface="Calibri"/>
                <a:ea typeface="NSimSun"/>
              </a:rPr>
              <a:t>Lebensretter AED Automatisierter </a:t>
            </a:r>
            <a:endParaRPr lang="de-DE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200" b="1" strike="noStrike" spc="-1">
                <a:solidFill>
                  <a:srgbClr val="00B050"/>
                </a:solidFill>
                <a:latin typeface="Calibri"/>
                <a:ea typeface="NSimSun"/>
              </a:rPr>
              <a:t>Externer Defibrillator auch im ZUG </a:t>
            </a:r>
            <a:endParaRPr lang="de-DE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00B050"/>
                </a:solidFill>
                <a:latin typeface="Calibri"/>
                <a:ea typeface="NSimSun"/>
              </a:rPr>
              <a:t>(Vinschger Bahn – auch elektrische SAD-Züge/Südtirol)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FF0000"/>
                </a:solidFill>
                <a:latin typeface="Calibri"/>
                <a:ea typeface="NSimSun"/>
              </a:rPr>
              <a:t>AED – italienischer Staat: erlaubte Benutzung seit August 2021 OHNE zertifizierten Kurs! </a:t>
            </a:r>
            <a:r>
              <a:rPr lang="de-DE" sz="1600" b="0" i="1" strike="noStrike" spc="-1">
                <a:solidFill>
                  <a:srgbClr val="FF0000"/>
                </a:solidFill>
                <a:latin typeface="Calibri"/>
                <a:ea typeface="NSimSun"/>
              </a:rPr>
              <a:t>Vor und  während des Einsatzes des AED ist Herz-Lungen-Wiederbelebung </a:t>
            </a:r>
            <a:r>
              <a:rPr lang="de-DE" sz="1600" b="1" i="1" strike="noStrike" spc="-1">
                <a:solidFill>
                  <a:srgbClr val="FF0000"/>
                </a:solidFill>
                <a:latin typeface="Calibri"/>
                <a:ea typeface="NSimSun"/>
              </a:rPr>
              <a:t>überlebenswichtig! 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i="1" strike="noStrike" spc="-1">
                <a:solidFill>
                  <a:srgbClr val="FF0000"/>
                </a:solidFill>
                <a:latin typeface="Calibri"/>
                <a:ea typeface="NSimSun"/>
              </a:rPr>
              <a:t>Kostenloses Infomaterial 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600" b="0" i="1" strike="noStrike" spc="-1">
                <a:solidFill>
                  <a:srgbClr val="FF0000"/>
                </a:solidFill>
                <a:latin typeface="Calibri"/>
                <a:ea typeface="NSimSun"/>
              </a:rPr>
              <a:t>mit Videos aus dem Zielprojekt:</a:t>
            </a:r>
            <a:endParaRPr lang="de-DE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800" b="0" i="1" strike="noStrike" spc="-1">
                <a:solidFill>
                  <a:srgbClr val="FF0000"/>
                </a:solidFill>
                <a:latin typeface="Calibri"/>
                <a:ea typeface="NSimSun"/>
              </a:rPr>
              <a:t>  </a:t>
            </a:r>
            <a:endParaRPr lang="de-DE" sz="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i="1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6"/>
              </a:rPr>
              <a:t>www.0-18.eu</a:t>
            </a:r>
            <a:r>
              <a:rPr lang="de-DE" sz="1200" b="1" i="1" strike="noStrike" spc="-1">
                <a:solidFill>
                  <a:srgbClr val="000000"/>
                </a:solidFill>
                <a:latin typeface="Calibri"/>
                <a:ea typeface="NSimSun"/>
              </a:rPr>
              <a:t>   </a:t>
            </a:r>
            <a:r>
              <a:rPr lang="de-DE" sz="1200" b="1" i="1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7"/>
              </a:rPr>
              <a:t>www.pediatri-kinderaerzte.it</a:t>
            </a:r>
            <a:r>
              <a:rPr lang="de-DE" sz="1200" b="1" i="1" strike="noStrike" spc="-1">
                <a:solidFill>
                  <a:srgbClr val="000000"/>
                </a:solidFill>
                <a:latin typeface="Calibri"/>
                <a:ea typeface="NSimSun"/>
              </a:rPr>
              <a:t>   </a:t>
            </a:r>
            <a:r>
              <a:rPr lang="de-DE" sz="1200" b="1" i="1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8"/>
              </a:rPr>
              <a:t>www.herzkind.de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  <a:p>
            <a:pPr marL="457200" algn="ctr">
              <a:lnSpc>
                <a:spcPct val="100000"/>
              </a:lnSpc>
            </a:pPr>
            <a:endParaRPr lang="de-DE" sz="1200" b="0" strike="noStrike" spc="-1">
              <a:latin typeface="Arial"/>
            </a:endParaRPr>
          </a:p>
        </p:txBody>
      </p:sp>
      <p:pic>
        <p:nvPicPr>
          <p:cNvPr id="55" name="Grafik 17"/>
          <p:cNvPicPr/>
          <p:nvPr/>
        </p:nvPicPr>
        <p:blipFill>
          <a:blip r:embed="rId9"/>
          <a:stretch/>
        </p:blipFill>
        <p:spPr>
          <a:xfrm>
            <a:off x="439560" y="2064960"/>
            <a:ext cx="6115320" cy="614520"/>
          </a:xfrm>
          <a:prstGeom prst="rect">
            <a:avLst/>
          </a:prstGeom>
          <a:ln w="0">
            <a:noFill/>
          </a:ln>
        </p:spPr>
      </p:pic>
      <p:pic>
        <p:nvPicPr>
          <p:cNvPr id="56" name="Grafik 19" descr="Ein Bild, das Bus, Fahrzeug enthält.&#10;&#10;Automatisch generierte Beschreibung"/>
          <p:cNvPicPr/>
          <p:nvPr/>
        </p:nvPicPr>
        <p:blipFill>
          <a:blip r:embed="rId10"/>
          <a:stretch/>
        </p:blipFill>
        <p:spPr>
          <a:xfrm>
            <a:off x="7126560" y="2782440"/>
            <a:ext cx="1627200" cy="936360"/>
          </a:xfrm>
          <a:prstGeom prst="rect">
            <a:avLst/>
          </a:prstGeom>
          <a:ln w="0">
            <a:noFill/>
          </a:ln>
        </p:spPr>
      </p:pic>
      <p:pic>
        <p:nvPicPr>
          <p:cNvPr id="57" name="Grafik 21" descr="Ein Bild, das Schreibwaren, Büroausstattung, Markierstift, Bürobedarf enthält.&#10;&#10;Automatisch generierte Beschreibung"/>
          <p:cNvPicPr/>
          <p:nvPr/>
        </p:nvPicPr>
        <p:blipFill>
          <a:blip r:embed="rId11"/>
          <a:stretch/>
        </p:blipFill>
        <p:spPr>
          <a:xfrm>
            <a:off x="7155000" y="1912320"/>
            <a:ext cx="1355760" cy="893880"/>
          </a:xfrm>
          <a:prstGeom prst="rect">
            <a:avLst/>
          </a:prstGeom>
          <a:ln w="0">
            <a:noFill/>
          </a:ln>
        </p:spPr>
      </p:pic>
      <p:pic>
        <p:nvPicPr>
          <p:cNvPr id="58" name="Grafik 25" descr="Ein Bild, das Palette, Plastik, Farbe, Behälter enthält.&#10;&#10;Automatisch generierte Beschreibung"/>
          <p:cNvPicPr/>
          <p:nvPr/>
        </p:nvPicPr>
        <p:blipFill>
          <a:blip r:embed="rId12"/>
          <a:stretch/>
        </p:blipFill>
        <p:spPr>
          <a:xfrm>
            <a:off x="7150680" y="1092960"/>
            <a:ext cx="1360440" cy="779760"/>
          </a:xfrm>
          <a:prstGeom prst="rect">
            <a:avLst/>
          </a:prstGeom>
          <a:ln w="0">
            <a:noFill/>
          </a:ln>
        </p:spPr>
      </p:pic>
      <p:sp>
        <p:nvSpPr>
          <p:cNvPr id="59" name="Textfeld 29"/>
          <p:cNvSpPr/>
          <p:nvPr/>
        </p:nvSpPr>
        <p:spPr>
          <a:xfrm>
            <a:off x="-599400" y="6549840"/>
            <a:ext cx="13122000" cy="20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750" b="0" strike="noStrike" spc="-1">
                <a:solidFill>
                  <a:srgbClr val="242424"/>
                </a:solidFill>
                <a:latin typeface="Calibri"/>
                <a:ea typeface="DejaVu Sans"/>
              </a:rPr>
              <a:t>Zeichnung GTW Vinschger Bahn (Zeichnung: STA/Stadler).mit freundlicher Genehmigung:  STA </a:t>
            </a:r>
            <a:r>
              <a:rPr lang="de-DE" sz="75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13"/>
              </a:rPr>
              <a:t>www.STA.bz.it</a:t>
            </a:r>
            <a:r>
              <a:rPr lang="de-DE" sz="750" b="0" strike="noStrike" spc="-1">
                <a:solidFill>
                  <a:srgbClr val="242424"/>
                </a:solidFill>
                <a:latin typeface="Calibri"/>
                <a:ea typeface="DejaVu Sans"/>
              </a:rPr>
              <a:t>  -FGC-Modell mi</a:t>
            </a:r>
            <a:r>
              <a:rPr lang="it-IT" sz="750" b="0" strike="noStrike" spc="-1">
                <a:solidFill>
                  <a:srgbClr val="000000"/>
                </a:solidFill>
                <a:latin typeface="Calibri"/>
                <a:ea typeface="NSimSun"/>
              </a:rPr>
              <a:t>it freundlicher Genehmigung: Eisenbahnmuseum -  Vilanova i la Geltru (Katalonien), - </a:t>
            </a:r>
            <a:r>
              <a:rPr lang="de-DE" sz="750" b="0" strike="noStrike" spc="-1">
                <a:solidFill>
                  <a:srgbClr val="000000"/>
                </a:solidFill>
                <a:latin typeface="Calibri"/>
                <a:ea typeface="NSimSun"/>
              </a:rPr>
              <a:t> </a:t>
            </a:r>
            <a:r>
              <a:rPr lang="de-DE" sz="75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14"/>
              </a:rPr>
              <a:t>www.museudelferrocarril.org/jocs/joc.asp?id=14</a:t>
            </a:r>
            <a:r>
              <a:rPr lang="de-DE" sz="750" b="0" u="sng" strike="noStrike" spc="-1">
                <a:solidFill>
                  <a:srgbClr val="000080"/>
                </a:solidFill>
                <a:uFillTx/>
                <a:latin typeface="Calibri"/>
                <a:ea typeface="NSimSun"/>
              </a:rPr>
              <a:t> - </a:t>
            </a:r>
            <a:r>
              <a:rPr lang="de-DE" sz="750" b="0" strike="noStrike" spc="-1">
                <a:solidFill>
                  <a:srgbClr val="242424"/>
                </a:solidFill>
                <a:latin typeface="Calibri"/>
                <a:ea typeface="NSimSun"/>
              </a:rPr>
              <a:t> copyright Dr. Wermter </a:t>
            </a:r>
            <a:r>
              <a:rPr lang="de-DE" sz="75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6"/>
              </a:rPr>
              <a:t>www.0-18.eu</a:t>
            </a:r>
            <a:endParaRPr lang="de-DE" sz="750" b="0" strike="noStrike" spc="-1">
              <a:latin typeface="Arial"/>
            </a:endParaRPr>
          </a:p>
        </p:txBody>
      </p:sp>
      <p:sp>
        <p:nvSpPr>
          <p:cNvPr id="60" name="Textfeld 30"/>
          <p:cNvSpPr/>
          <p:nvPr/>
        </p:nvSpPr>
        <p:spPr>
          <a:xfrm>
            <a:off x="2880000" y="72000"/>
            <a:ext cx="4123800" cy="18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600" b="0" strike="noStrike" spc="-1">
                <a:solidFill>
                  <a:srgbClr val="FFFFFF"/>
                </a:solidFill>
                <a:latin typeface="Arial"/>
                <a:ea typeface="DejaVu Sans"/>
              </a:rPr>
              <a:t> Zusammenarbeit mit:</a:t>
            </a:r>
            <a:endParaRPr lang="de-DE" sz="600" b="0" strike="noStrike" spc="-1">
              <a:latin typeface="Arial"/>
            </a:endParaRPr>
          </a:p>
        </p:txBody>
      </p:sp>
      <p:sp>
        <p:nvSpPr>
          <p:cNvPr id="61" name="Textfeld 31"/>
          <p:cNvSpPr/>
          <p:nvPr/>
        </p:nvSpPr>
        <p:spPr>
          <a:xfrm>
            <a:off x="9784800" y="1587240"/>
            <a:ext cx="1342800" cy="759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4400" b="1" strike="noStrike" spc="-1">
                <a:solidFill>
                  <a:srgbClr val="BFBFBF"/>
                </a:solidFill>
                <a:latin typeface="Calibri"/>
                <a:ea typeface="DejaVu Sans"/>
              </a:rPr>
              <a:t>AED</a:t>
            </a:r>
            <a:endParaRPr lang="de-DE" sz="4400" b="0" strike="noStrike" spc="-1">
              <a:latin typeface="Arial"/>
            </a:endParaRPr>
          </a:p>
        </p:txBody>
      </p:sp>
      <p:sp>
        <p:nvSpPr>
          <p:cNvPr id="62" name="Textfeld 1"/>
          <p:cNvSpPr/>
          <p:nvPr/>
        </p:nvSpPr>
        <p:spPr>
          <a:xfrm>
            <a:off x="5281560" y="3618000"/>
            <a:ext cx="3531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algn="r">
              <a:lnSpc>
                <a:spcPct val="100000"/>
              </a:lnSpc>
            </a:pPr>
            <a:r>
              <a:rPr lang="de-DE" sz="900" b="1" i="1" strike="noStrike" spc="-1">
                <a:solidFill>
                  <a:srgbClr val="000000"/>
                </a:solidFill>
                <a:latin typeface="Calibri"/>
                <a:ea typeface="NSimSun"/>
              </a:rPr>
              <a:t>Papiermodell zum Herunterladen : </a:t>
            </a:r>
            <a:r>
              <a:rPr lang="de-DE" sz="900" b="0" i="1" strike="noStrike" spc="-1">
                <a:solidFill>
                  <a:srgbClr val="000000"/>
                </a:solidFill>
                <a:latin typeface="Calibri"/>
                <a:ea typeface="NSimSun"/>
              </a:rPr>
              <a:t> </a:t>
            </a:r>
            <a:endParaRPr lang="de-DE" sz="9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r>
              <a:rPr lang="de-DE" sz="900" b="0" i="1" strike="noStrike" spc="-1">
                <a:solidFill>
                  <a:srgbClr val="000000"/>
                </a:solidFill>
                <a:latin typeface="Calibri"/>
                <a:ea typeface="NSimSun"/>
              </a:rPr>
              <a:t>Version der Katalanischen Bahn FGC</a:t>
            </a:r>
            <a:endParaRPr lang="de-DE" sz="9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r>
              <a:rPr lang="de-DE" sz="900" b="0" i="1" strike="noStrike" spc="-1">
                <a:solidFill>
                  <a:srgbClr val="000000"/>
                </a:solidFill>
                <a:latin typeface="Calibri"/>
                <a:ea typeface="NSimSun"/>
              </a:rPr>
              <a:t>Linie Lleida – La Poble de Segur (Pyrenäen) </a:t>
            </a:r>
            <a:endParaRPr lang="de-DE" sz="9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r>
              <a:rPr lang="de-DE" sz="900" b="0" i="1" strike="noStrike" spc="-1">
                <a:solidFill>
                  <a:srgbClr val="000000"/>
                </a:solidFill>
                <a:latin typeface="Calibri"/>
                <a:ea typeface="NSimSun"/>
              </a:rPr>
              <a:t> (Modell FGC Serie  331):</a:t>
            </a:r>
            <a:endParaRPr lang="de-DE" sz="900" b="0" strike="noStrike" spc="-1">
              <a:latin typeface="Arial"/>
            </a:endParaRPr>
          </a:p>
          <a:p>
            <a:pPr marL="457200" algn="r">
              <a:lnSpc>
                <a:spcPct val="100000"/>
              </a:lnSpc>
            </a:pPr>
            <a:r>
              <a:rPr lang="de-DE" sz="90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15"/>
              </a:rPr>
              <a:t>https://www.museudelferrocarril.org/jocs/joc.asp?id=14</a:t>
            </a:r>
            <a:endParaRPr lang="de-DE" sz="9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de-DE" sz="900" b="0" strike="noStrike" spc="-1">
              <a:latin typeface="Arial"/>
            </a:endParaRPr>
          </a:p>
        </p:txBody>
      </p:sp>
      <p:pic>
        <p:nvPicPr>
          <p:cNvPr id="63" name="Grafik 7" descr="Ein Bild, das Text, Verbandskasten, Karminrot, Rechteck enthält.&#10;&#10;Automatisch generierte Beschreibung"/>
          <p:cNvPicPr/>
          <p:nvPr/>
        </p:nvPicPr>
        <p:blipFill>
          <a:blip r:embed="rId16"/>
          <a:stretch/>
        </p:blipFill>
        <p:spPr>
          <a:xfrm>
            <a:off x="222480" y="78480"/>
            <a:ext cx="1574640" cy="1008360"/>
          </a:xfrm>
          <a:prstGeom prst="rect">
            <a:avLst/>
          </a:prstGeom>
          <a:ln w="0">
            <a:noFill/>
          </a:ln>
        </p:spPr>
      </p:pic>
      <p:pic>
        <p:nvPicPr>
          <p:cNvPr id="64" name="Grafik 10" descr="Ein Bild, das Kinderkunst, Entwurf, Zeichnung, Kunst enthält.&#10;&#10;Automatisch generierte Beschreibung"/>
          <p:cNvPicPr/>
          <p:nvPr/>
        </p:nvPicPr>
        <p:blipFill>
          <a:blip r:embed="rId17"/>
          <a:stretch/>
        </p:blipFill>
        <p:spPr>
          <a:xfrm>
            <a:off x="7126200" y="74520"/>
            <a:ext cx="1504440" cy="1062360"/>
          </a:xfrm>
          <a:prstGeom prst="rect">
            <a:avLst/>
          </a:prstGeom>
          <a:ln w="0">
            <a:noFill/>
          </a:ln>
        </p:spPr>
      </p:pic>
      <p:sp>
        <p:nvSpPr>
          <p:cNvPr id="65" name="Ellipse 15"/>
          <p:cNvSpPr/>
          <p:nvPr/>
        </p:nvSpPr>
        <p:spPr>
          <a:xfrm>
            <a:off x="5486400" y="-61920"/>
            <a:ext cx="399240" cy="4348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6" name="Ellipse 16"/>
          <p:cNvSpPr/>
          <p:nvPr/>
        </p:nvSpPr>
        <p:spPr>
          <a:xfrm>
            <a:off x="5486400" y="-61920"/>
            <a:ext cx="362160" cy="39780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7" name="Ellipse 18"/>
          <p:cNvSpPr/>
          <p:nvPr/>
        </p:nvSpPr>
        <p:spPr>
          <a:xfrm>
            <a:off x="5638680" y="90720"/>
            <a:ext cx="362160" cy="39780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8" name="Ellipse 20"/>
          <p:cNvSpPr/>
          <p:nvPr/>
        </p:nvSpPr>
        <p:spPr>
          <a:xfrm>
            <a:off x="10972800" y="2358720"/>
            <a:ext cx="362160" cy="397800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69" name="Pfeil: nach unten 22"/>
          <p:cNvSpPr/>
          <p:nvPr/>
        </p:nvSpPr>
        <p:spPr>
          <a:xfrm>
            <a:off x="10305360" y="2352960"/>
            <a:ext cx="129960" cy="136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0" name="Pfeil: nach unten 5"/>
          <p:cNvSpPr/>
          <p:nvPr/>
        </p:nvSpPr>
        <p:spPr>
          <a:xfrm rot="18683400">
            <a:off x="6188760" y="3990960"/>
            <a:ext cx="223920" cy="1573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71" name="Grafik 4" descr="Ein Bild, das Symbol, Logo, Schrift, Grafiken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5459760" y="4003920"/>
            <a:ext cx="299160" cy="298440"/>
          </a:xfrm>
          <a:prstGeom prst="rect">
            <a:avLst/>
          </a:prstGeom>
          <a:ln w="0">
            <a:noFill/>
          </a:ln>
        </p:spPr>
      </p:pic>
      <p:sp>
        <p:nvSpPr>
          <p:cNvPr id="72" name="Pfeil: nach links 2"/>
          <p:cNvSpPr/>
          <p:nvPr/>
        </p:nvSpPr>
        <p:spPr>
          <a:xfrm>
            <a:off x="222480" y="4461120"/>
            <a:ext cx="723240" cy="18036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73" name="Textfeld 8"/>
          <p:cNvSpPr/>
          <p:nvPr/>
        </p:nvSpPr>
        <p:spPr>
          <a:xfrm>
            <a:off x="222480" y="4727880"/>
            <a:ext cx="723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MALS</a:t>
            </a:r>
            <a:endParaRPr lang="de-DE" sz="1800" b="0" strike="noStrike" spc="-1">
              <a:latin typeface="Arial"/>
            </a:endParaRPr>
          </a:p>
        </p:txBody>
      </p:sp>
      <p:pic>
        <p:nvPicPr>
          <p:cNvPr id="74" name="Grafik 12" descr="Ein Bild, das Text, Schrift, Screenshot, Grafiken enthält.&#10;&#10;Automatisch generierte Beschreibung"/>
          <p:cNvPicPr/>
          <p:nvPr/>
        </p:nvPicPr>
        <p:blipFill>
          <a:blip r:embed="rId19"/>
          <a:stretch/>
        </p:blipFill>
        <p:spPr>
          <a:xfrm>
            <a:off x="1877760" y="113400"/>
            <a:ext cx="828000" cy="949680"/>
          </a:xfrm>
          <a:prstGeom prst="rect">
            <a:avLst/>
          </a:prstGeom>
          <a:ln w="0">
            <a:noFill/>
          </a:ln>
        </p:spPr>
      </p:pic>
      <p:pic>
        <p:nvPicPr>
          <p:cNvPr id="75" name="Grafik 60"/>
          <p:cNvPicPr/>
          <p:nvPr/>
        </p:nvPicPr>
        <p:blipFill>
          <a:blip r:embed="rId20"/>
          <a:stretch/>
        </p:blipFill>
        <p:spPr>
          <a:xfrm>
            <a:off x="5580000" y="74520"/>
            <a:ext cx="1386720" cy="1731960"/>
          </a:xfrm>
          <a:prstGeom prst="rect">
            <a:avLst/>
          </a:prstGeom>
          <a:ln w="0">
            <a:noFill/>
          </a:ln>
        </p:spPr>
      </p:pic>
      <p:sp>
        <p:nvSpPr>
          <p:cNvPr id="76" name="Pfeil: nach unten 5_0"/>
          <p:cNvSpPr/>
          <p:nvPr/>
        </p:nvSpPr>
        <p:spPr>
          <a:xfrm rot="16972800">
            <a:off x="5367600" y="-160920"/>
            <a:ext cx="213120" cy="11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698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/>
          </a:p>
        </p:txBody>
      </p:sp>
      <p:pic>
        <p:nvPicPr>
          <p:cNvPr id="77" name="Grafik 4_0" descr="Ein Bild, das Symbol, Logo, Schrift, Grafiken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5459760" y="4003920"/>
            <a:ext cx="299160" cy="298440"/>
          </a:xfrm>
          <a:prstGeom prst="rect">
            <a:avLst/>
          </a:prstGeom>
          <a:ln w="0">
            <a:noFill/>
          </a:ln>
        </p:spPr>
      </p:pic>
      <p:pic>
        <p:nvPicPr>
          <p:cNvPr id="78" name="Grafik 4_1" descr="Ein Bild, das Symbol, Logo, Schrift, Grafiken enthält.&#10;&#10;Automatisch generierte Beschreibung"/>
          <p:cNvPicPr/>
          <p:nvPr/>
        </p:nvPicPr>
        <p:blipFill>
          <a:blip r:embed="rId18"/>
          <a:stretch/>
        </p:blipFill>
        <p:spPr>
          <a:xfrm>
            <a:off x="4788720" y="72000"/>
            <a:ext cx="299160" cy="298440"/>
          </a:xfrm>
          <a:prstGeom prst="rect">
            <a:avLst/>
          </a:prstGeom>
          <a:ln w="0">
            <a:noFill/>
          </a:ln>
        </p:spPr>
      </p:pic>
      <p:pic>
        <p:nvPicPr>
          <p:cNvPr id="79" name="Imatge 70"/>
          <p:cNvPicPr/>
          <p:nvPr/>
        </p:nvPicPr>
        <p:blipFill>
          <a:blip r:embed="rId21"/>
          <a:stretch/>
        </p:blipFill>
        <p:spPr>
          <a:xfrm>
            <a:off x="3924000" y="3319920"/>
            <a:ext cx="1435680" cy="602640"/>
          </a:xfrm>
          <a:prstGeom prst="rect">
            <a:avLst/>
          </a:prstGeom>
          <a:ln w="0">
            <a:noFill/>
          </a:ln>
        </p:spPr>
      </p:pic>
      <p:pic>
        <p:nvPicPr>
          <p:cNvPr id="80" name="Imatge 71"/>
          <p:cNvPicPr/>
          <p:nvPr/>
        </p:nvPicPr>
        <p:blipFill>
          <a:blip r:embed="rId22"/>
          <a:stretch/>
        </p:blipFill>
        <p:spPr>
          <a:xfrm>
            <a:off x="5421240" y="3313440"/>
            <a:ext cx="1525320" cy="609120"/>
          </a:xfrm>
          <a:prstGeom prst="rect">
            <a:avLst/>
          </a:prstGeom>
          <a:ln w="0">
            <a:noFill/>
          </a:ln>
        </p:spPr>
      </p:pic>
      <p:sp>
        <p:nvSpPr>
          <p:cNvPr id="81" name="Rechteck 80"/>
          <p:cNvSpPr/>
          <p:nvPr/>
        </p:nvSpPr>
        <p:spPr>
          <a:xfrm>
            <a:off x="2664000" y="60480"/>
            <a:ext cx="2626560" cy="109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Manöver für das Leben </a:t>
            </a:r>
            <a:r>
              <a:rPr lang="de-DE" sz="10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23"/>
              </a:rPr>
              <a:t>www.simeup.it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200" b="1" strike="noStrike" spc="-1">
                <a:solidFill>
                  <a:srgbClr val="FF0000"/>
                </a:solidFill>
                <a:latin typeface="Arial"/>
                <a:ea typeface="DejaVu Sans"/>
              </a:rPr>
              <a:t>Lana 24. Okt. 2023</a:t>
            </a:r>
            <a:endParaRPr lang="de-D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900" b="0" strike="noStrike" spc="-1">
                <a:solidFill>
                  <a:srgbClr val="FF0000"/>
                </a:solidFill>
                <a:latin typeface="Arial"/>
                <a:ea typeface="DejaVu Sans"/>
              </a:rPr>
              <a:t>In Zusammenarbeit mit dem Gesundheitsbezirk Meran und der Gemeinde Lana</a:t>
            </a:r>
            <a:endParaRPr lang="de-DE" sz="900" b="0" strike="noStrike" spc="-1">
              <a:latin typeface="Arial"/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8640000" y="0"/>
            <a:ext cx="3546000" cy="37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1" strike="noStrike" spc="-1">
                <a:solidFill>
                  <a:srgbClr val="FF0000"/>
                </a:solidFill>
                <a:latin typeface="Arial"/>
                <a:ea typeface="DejaVu Sans"/>
              </a:rPr>
              <a:t>Benutzung: </a:t>
            </a:r>
            <a:r>
              <a:rPr lang="de-DE" sz="1000" b="1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24"/>
              </a:rPr>
              <a:t>http://www.0-18.eu/video%20PBLS/AED_DEA.pdf</a:t>
            </a:r>
            <a:r>
              <a:rPr lang="de-DE" sz="1000" b="1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de-DE" sz="1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tge 72_1"/>
          <p:cNvPicPr/>
          <p:nvPr/>
        </p:nvPicPr>
        <p:blipFill>
          <a:blip r:embed="rId2"/>
          <a:stretch/>
        </p:blipFill>
        <p:spPr>
          <a:xfrm>
            <a:off x="0" y="2523600"/>
            <a:ext cx="12015360" cy="3159360"/>
          </a:xfrm>
          <a:prstGeom prst="rect">
            <a:avLst/>
          </a:prstGeom>
          <a:ln w="0">
            <a:noFill/>
          </a:ln>
        </p:spPr>
      </p:pic>
      <p:pic>
        <p:nvPicPr>
          <p:cNvPr id="84" name="Imatge 73_2"/>
          <p:cNvPicPr/>
          <p:nvPr/>
        </p:nvPicPr>
        <p:blipFill>
          <a:blip r:embed="rId3"/>
          <a:stretch/>
        </p:blipFill>
        <p:spPr>
          <a:xfrm>
            <a:off x="0" y="4989600"/>
            <a:ext cx="12186720" cy="1737360"/>
          </a:xfrm>
          <a:prstGeom prst="rect">
            <a:avLst/>
          </a:prstGeom>
          <a:ln w="0">
            <a:noFill/>
          </a:ln>
        </p:spPr>
      </p:pic>
      <p:sp>
        <p:nvSpPr>
          <p:cNvPr id="85" name="Rectangle 74_2"/>
          <p:cNvSpPr/>
          <p:nvPr/>
        </p:nvSpPr>
        <p:spPr>
          <a:xfrm>
            <a:off x="180000" y="6552000"/>
            <a:ext cx="11874960" cy="18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750" b="0" strike="noStrike" spc="-1">
                <a:solidFill>
                  <a:srgbClr val="242424"/>
                </a:solidFill>
                <a:latin typeface="Calibri"/>
                <a:ea typeface="DejaVu Sans"/>
              </a:rPr>
              <a:t>Disegno GTW Vinschger Bahn (Disegno: STA/Stadler).con gentile concessione:  STA </a:t>
            </a:r>
            <a:r>
              <a:rPr lang="it-IT" sz="75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www.STA.bz.it</a:t>
            </a:r>
            <a:r>
              <a:rPr lang="it-IT" sz="750" b="0" strike="noStrike" spc="-1">
                <a:solidFill>
                  <a:srgbClr val="242424"/>
                </a:solidFill>
                <a:latin typeface="Calibri"/>
                <a:ea typeface="DejaVu Sans"/>
              </a:rPr>
              <a:t>  -FGC-modello con gentile concessione</a:t>
            </a:r>
            <a:r>
              <a:rPr lang="it-IT" sz="750" b="0" strike="noStrike" spc="-1">
                <a:solidFill>
                  <a:srgbClr val="000000"/>
                </a:solidFill>
                <a:latin typeface="Calibri"/>
                <a:ea typeface="NSimSun"/>
              </a:rPr>
              <a:t>: museo del ferrocarril -  Vilanova i la Geltru (Catalonia), -  </a:t>
            </a:r>
            <a:r>
              <a:rPr lang="it-IT" sz="75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5"/>
              </a:rPr>
              <a:t>www.museudelferrocarril.org/jocs/joc.asp?id=14</a:t>
            </a:r>
            <a:r>
              <a:rPr lang="it-IT" sz="750" b="0" u="sng" strike="noStrike" spc="-1">
                <a:solidFill>
                  <a:srgbClr val="000080"/>
                </a:solidFill>
                <a:uFillTx/>
                <a:latin typeface="Calibri"/>
                <a:ea typeface="NSimSun"/>
              </a:rPr>
              <a:t> - </a:t>
            </a:r>
            <a:r>
              <a:rPr lang="it-IT" sz="750" b="0" strike="noStrike" spc="-1">
                <a:solidFill>
                  <a:srgbClr val="242424"/>
                </a:solidFill>
                <a:latin typeface="Calibri"/>
                <a:ea typeface="NSimSun"/>
              </a:rPr>
              <a:t> copyright Dr. Wermter </a:t>
            </a:r>
            <a:r>
              <a:rPr lang="it-IT" sz="750" b="0" u="sng" strike="noStrike" spc="-1">
                <a:solidFill>
                  <a:srgbClr val="0563C1"/>
                </a:solidFill>
                <a:uFillTx/>
                <a:latin typeface="Calibri"/>
                <a:ea typeface="NSimSun"/>
                <a:hlinkClick r:id="rId6"/>
              </a:rPr>
              <a:t>www.0-18.eu</a:t>
            </a:r>
            <a:endParaRPr lang="de-DE" sz="750" b="0" strike="noStrike" spc="-1">
              <a:latin typeface="Arial"/>
            </a:endParaRPr>
          </a:p>
        </p:txBody>
      </p:sp>
      <p:sp>
        <p:nvSpPr>
          <p:cNvPr id="86" name="Rectangle 75_2"/>
          <p:cNvSpPr/>
          <p:nvPr/>
        </p:nvSpPr>
        <p:spPr>
          <a:xfrm>
            <a:off x="0" y="36000"/>
            <a:ext cx="3418200" cy="3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200" b="1" strike="noStrike" spc="-1">
                <a:solidFill>
                  <a:srgbClr val="2A6099"/>
                </a:solidFill>
                <a:latin typeface="Arial"/>
                <a:ea typeface="DejaVu Sans"/>
              </a:rPr>
              <a:t>Für</a:t>
            </a:r>
            <a:r>
              <a:rPr lang="de-DE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200" b="1" strike="noStrike" spc="-1">
                <a:solidFill>
                  <a:srgbClr val="00A933"/>
                </a:solidFill>
                <a:latin typeface="Arial"/>
                <a:ea typeface="DejaVu Sans"/>
              </a:rPr>
              <a:t>Finger</a:t>
            </a:r>
            <a:r>
              <a:rPr lang="de-DE" sz="2200" b="1" strike="noStrike" spc="-1">
                <a:solidFill>
                  <a:srgbClr val="FF0000"/>
                </a:solidFill>
                <a:latin typeface="Arial"/>
                <a:ea typeface="DejaVu Sans"/>
              </a:rPr>
              <a:t>farben</a:t>
            </a:r>
            <a:r>
              <a:rPr lang="de-DE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22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DE" sz="2200" b="1" strike="noStrike" spc="-1">
                <a:solidFill>
                  <a:srgbClr val="FFFF00"/>
                </a:solidFill>
                <a:latin typeface="Arial"/>
                <a:ea typeface="DejaVu Sans"/>
              </a:rPr>
              <a:t>–</a:t>
            </a:r>
            <a:r>
              <a:rPr lang="de-DE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200" b="1" strike="noStrike" spc="-1">
                <a:solidFill>
                  <a:srgbClr val="BF0041"/>
                </a:solidFill>
                <a:latin typeface="Arial"/>
                <a:ea typeface="DejaVu Sans"/>
              </a:rPr>
              <a:t>per </a:t>
            </a:r>
            <a:r>
              <a:rPr lang="de-DE" sz="2200" b="1" strike="noStrike" spc="-1">
                <a:solidFill>
                  <a:srgbClr val="FF8000"/>
                </a:solidFill>
                <a:latin typeface="Arial"/>
                <a:ea typeface="DejaVu Sans"/>
              </a:rPr>
              <a:t>colori</a:t>
            </a:r>
            <a:r>
              <a:rPr lang="de-DE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200" b="1" strike="noStrike" spc="-1">
                <a:solidFill>
                  <a:srgbClr val="5983B0"/>
                </a:solidFill>
                <a:latin typeface="Arial"/>
                <a:ea typeface="DejaVu Sans"/>
              </a:rPr>
              <a:t>a dita</a:t>
            </a: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1800" b="0" strike="noStrike" spc="-1">
              <a:latin typeface="Arial"/>
            </a:endParaRPr>
          </a:p>
        </p:txBody>
      </p:sp>
      <p:pic>
        <p:nvPicPr>
          <p:cNvPr id="87" name="Grafik 12_2"/>
          <p:cNvPicPr/>
          <p:nvPr/>
        </p:nvPicPr>
        <p:blipFill>
          <a:blip r:embed="rId7"/>
          <a:stretch/>
        </p:blipFill>
        <p:spPr>
          <a:xfrm>
            <a:off x="180000" y="847440"/>
            <a:ext cx="871920" cy="1000440"/>
          </a:xfrm>
          <a:prstGeom prst="rect">
            <a:avLst/>
          </a:prstGeom>
          <a:ln w="0">
            <a:noFill/>
          </a:ln>
        </p:spPr>
      </p:pic>
      <p:pic>
        <p:nvPicPr>
          <p:cNvPr id="88" name="Grafik 4_2"/>
          <p:cNvPicPr/>
          <p:nvPr/>
        </p:nvPicPr>
        <p:blipFill>
          <a:blip r:embed="rId8"/>
          <a:stretch/>
        </p:blipFill>
        <p:spPr>
          <a:xfrm>
            <a:off x="7128000" y="2631600"/>
            <a:ext cx="297000" cy="29628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80_2"/>
          <p:cNvSpPr/>
          <p:nvPr/>
        </p:nvSpPr>
        <p:spPr>
          <a:xfrm>
            <a:off x="10584000" y="1440000"/>
            <a:ext cx="1434960" cy="59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</p:txBody>
      </p:sp>
      <p:sp>
        <p:nvSpPr>
          <p:cNvPr id="90" name="Rectangle 81_2"/>
          <p:cNvSpPr/>
          <p:nvPr/>
        </p:nvSpPr>
        <p:spPr>
          <a:xfrm>
            <a:off x="3240" y="2536920"/>
            <a:ext cx="1434960" cy="3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500" b="1" strike="noStrike" spc="-1">
                <a:solidFill>
                  <a:srgbClr val="000000"/>
                </a:solidFill>
                <a:latin typeface="Arial"/>
                <a:ea typeface="DejaVu Sans"/>
              </a:rPr>
              <a:t>← Mals/Malles</a:t>
            </a:r>
            <a:endParaRPr lang="de-DE" sz="1500" b="0" strike="noStrike" spc="-1">
              <a:latin typeface="Arial"/>
            </a:endParaRPr>
          </a:p>
        </p:txBody>
      </p:sp>
      <p:pic>
        <p:nvPicPr>
          <p:cNvPr id="91" name="Imatge 82_2"/>
          <p:cNvPicPr/>
          <p:nvPr/>
        </p:nvPicPr>
        <p:blipFill>
          <a:blip r:embed="rId9"/>
          <a:stretch/>
        </p:blipFill>
        <p:spPr>
          <a:xfrm>
            <a:off x="3564000" y="180000"/>
            <a:ext cx="2128680" cy="2514960"/>
          </a:xfrm>
          <a:prstGeom prst="rect">
            <a:avLst/>
          </a:prstGeom>
          <a:ln w="0">
            <a:noFill/>
          </a:ln>
        </p:spPr>
      </p:pic>
      <p:pic>
        <p:nvPicPr>
          <p:cNvPr id="92" name="Imatge 83_2"/>
          <p:cNvPicPr/>
          <p:nvPr/>
        </p:nvPicPr>
        <p:blipFill>
          <a:blip r:embed="rId10"/>
          <a:stretch/>
        </p:blipFill>
        <p:spPr>
          <a:xfrm>
            <a:off x="1299240" y="831960"/>
            <a:ext cx="2080080" cy="1871640"/>
          </a:xfrm>
          <a:prstGeom prst="rect">
            <a:avLst/>
          </a:prstGeom>
          <a:ln w="0">
            <a:noFill/>
          </a:ln>
        </p:spPr>
      </p:pic>
      <p:sp>
        <p:nvSpPr>
          <p:cNvPr id="93" name="Rechteck 92"/>
          <p:cNvSpPr/>
          <p:nvPr/>
        </p:nvSpPr>
        <p:spPr>
          <a:xfrm>
            <a:off x="51480" y="1944000"/>
            <a:ext cx="1206720" cy="31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6"/>
              </a:rPr>
              <a:t>www.0-18.eu</a:t>
            </a:r>
            <a:endParaRPr lang="de-DE" sz="1200" b="0" strike="noStrike" spc="-1">
              <a:latin typeface="Arial"/>
            </a:endParaRPr>
          </a:p>
        </p:txBody>
      </p:sp>
      <p:pic>
        <p:nvPicPr>
          <p:cNvPr id="94" name="Grafik 93"/>
          <p:cNvPicPr/>
          <p:nvPr/>
        </p:nvPicPr>
        <p:blipFill>
          <a:blip r:embed="rId11"/>
          <a:stretch/>
        </p:blipFill>
        <p:spPr>
          <a:xfrm>
            <a:off x="5832000" y="208440"/>
            <a:ext cx="1077840" cy="1785240"/>
          </a:xfrm>
          <a:prstGeom prst="rect">
            <a:avLst/>
          </a:prstGeom>
          <a:ln w="0">
            <a:noFill/>
          </a:ln>
        </p:spPr>
      </p:pic>
      <p:sp>
        <p:nvSpPr>
          <p:cNvPr id="95" name="Rechteck 94"/>
          <p:cNvSpPr/>
          <p:nvPr/>
        </p:nvSpPr>
        <p:spPr>
          <a:xfrm>
            <a:off x="4140000" y="792000"/>
            <a:ext cx="898200" cy="717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200" b="1" strike="noStrike" spc="-1">
                <a:solidFill>
                  <a:srgbClr val="999999"/>
                </a:solidFill>
                <a:latin typeface="Arial"/>
                <a:ea typeface="DejaVu Sans"/>
              </a:rPr>
              <a:t>AED</a:t>
            </a:r>
            <a:endParaRPr lang="de-DE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200" b="1" strike="noStrike" spc="-1">
                <a:solidFill>
                  <a:srgbClr val="999999"/>
                </a:solidFill>
                <a:latin typeface="Arial"/>
                <a:ea typeface="DejaVu Sans"/>
              </a:rPr>
              <a:t>DAE</a:t>
            </a:r>
            <a:endParaRPr lang="de-DE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200" b="0" strike="noStrike" spc="-1">
              <a:latin typeface="Arial"/>
            </a:endParaRPr>
          </a:p>
        </p:txBody>
      </p:sp>
      <p:pic>
        <p:nvPicPr>
          <p:cNvPr id="96" name="Grafik 95"/>
          <p:cNvPicPr/>
          <p:nvPr/>
        </p:nvPicPr>
        <p:blipFill>
          <a:blip r:embed="rId12"/>
          <a:stretch/>
        </p:blipFill>
        <p:spPr>
          <a:xfrm>
            <a:off x="9828000" y="216000"/>
            <a:ext cx="790200" cy="1054080"/>
          </a:xfrm>
          <a:prstGeom prst="rect">
            <a:avLst/>
          </a:prstGeom>
          <a:ln w="0">
            <a:noFill/>
          </a:ln>
        </p:spPr>
      </p:pic>
      <p:pic>
        <p:nvPicPr>
          <p:cNvPr id="97" name="Grafik 96"/>
          <p:cNvPicPr/>
          <p:nvPr/>
        </p:nvPicPr>
        <p:blipFill>
          <a:blip r:embed="rId13"/>
          <a:stretch/>
        </p:blipFill>
        <p:spPr>
          <a:xfrm>
            <a:off x="8025840" y="220320"/>
            <a:ext cx="1728000" cy="957240"/>
          </a:xfrm>
          <a:prstGeom prst="rect">
            <a:avLst/>
          </a:prstGeom>
          <a:ln w="0">
            <a:noFill/>
          </a:ln>
        </p:spPr>
      </p:pic>
      <p:pic>
        <p:nvPicPr>
          <p:cNvPr id="98" name="Grafik 97"/>
          <p:cNvPicPr/>
          <p:nvPr/>
        </p:nvPicPr>
        <p:blipFill>
          <a:blip r:embed="rId14"/>
          <a:stretch/>
        </p:blipFill>
        <p:spPr>
          <a:xfrm>
            <a:off x="9540000" y="1410480"/>
            <a:ext cx="1185840" cy="930960"/>
          </a:xfrm>
          <a:prstGeom prst="rect">
            <a:avLst/>
          </a:prstGeom>
          <a:ln w="0">
            <a:noFill/>
          </a:ln>
        </p:spPr>
      </p:pic>
      <p:pic>
        <p:nvPicPr>
          <p:cNvPr id="99" name="Grafik 98"/>
          <p:cNvPicPr/>
          <p:nvPr/>
        </p:nvPicPr>
        <p:blipFill>
          <a:blip r:embed="rId15"/>
          <a:stretch/>
        </p:blipFill>
        <p:spPr>
          <a:xfrm>
            <a:off x="8028000" y="1404000"/>
            <a:ext cx="1437840" cy="1077840"/>
          </a:xfrm>
          <a:prstGeom prst="rect">
            <a:avLst/>
          </a:prstGeom>
          <a:ln w="0">
            <a:noFill/>
          </a:ln>
        </p:spPr>
      </p:pic>
      <p:sp>
        <p:nvSpPr>
          <p:cNvPr id="100" name="Rechteck 99"/>
          <p:cNvSpPr/>
          <p:nvPr/>
        </p:nvSpPr>
        <p:spPr>
          <a:xfrm>
            <a:off x="5694480" y="1980000"/>
            <a:ext cx="1503720" cy="65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Lana, Rathausplatz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Piazza Municipio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Ohne Bild / senza imagine: Sportplatz / Sportzone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7953840" y="1143720"/>
            <a:ext cx="1548000" cy="37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Völlan - Foiana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02" name="Rechteck 101"/>
          <p:cNvSpPr/>
          <p:nvPr/>
        </p:nvSpPr>
        <p:spPr>
          <a:xfrm>
            <a:off x="7848000" y="2448000"/>
            <a:ext cx="1797840" cy="37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Lana, Tribusplatz – P.Tribus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03" name="Rechteck 102"/>
          <p:cNvSpPr/>
          <p:nvPr/>
        </p:nvSpPr>
        <p:spPr>
          <a:xfrm>
            <a:off x="10620000" y="144000"/>
            <a:ext cx="1546200" cy="104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Tscherms – Cermes. Tourismusverein / Raiffeisen –gegenüber Rathaus Ass. Turistica / cassa rurale – di fronte al municipio.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104" name="Rechteck 103"/>
          <p:cNvSpPr/>
          <p:nvPr/>
        </p:nvSpPr>
        <p:spPr>
          <a:xfrm>
            <a:off x="10764000" y="1368000"/>
            <a:ext cx="1426320" cy="108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Burgstall/Postal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Tourismusverein/Ass. Turistica - 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Gegenüber Apotheke / di fronte alla Farmacia</a:t>
            </a:r>
            <a:endParaRPr lang="de-DE" sz="1000" b="0" strike="noStrike" spc="-1">
              <a:latin typeface="Arial"/>
            </a:endParaRPr>
          </a:p>
        </p:txBody>
      </p:sp>
      <p:pic>
        <p:nvPicPr>
          <p:cNvPr id="105" name="Grafik 104"/>
          <p:cNvPicPr/>
          <p:nvPr/>
        </p:nvPicPr>
        <p:blipFill>
          <a:blip r:embed="rId16"/>
          <a:stretch/>
        </p:blipFill>
        <p:spPr>
          <a:xfrm>
            <a:off x="7095600" y="192600"/>
            <a:ext cx="822600" cy="1785600"/>
          </a:xfrm>
          <a:prstGeom prst="rect">
            <a:avLst/>
          </a:prstGeom>
          <a:ln w="0">
            <a:noFill/>
          </a:ln>
        </p:spPr>
      </p:pic>
      <p:sp>
        <p:nvSpPr>
          <p:cNvPr id="106" name="Freihandform: Form 105"/>
          <p:cNvSpPr/>
          <p:nvPr/>
        </p:nvSpPr>
        <p:spPr>
          <a:xfrm>
            <a:off x="7056000" y="1440000"/>
            <a:ext cx="178200" cy="358200"/>
          </a:xfrm>
          <a:custGeom>
            <a:avLst/>
            <a:gdLst/>
            <a:ahLst/>
            <a:cxnLst/>
            <a:rect l="l" t="t" r="r" b="b"/>
            <a:pathLst>
              <a:path w="502" h="1002">
                <a:moveTo>
                  <a:pt x="125" y="0"/>
                </a:moveTo>
                <a:lnTo>
                  <a:pt x="125" y="750"/>
                </a:lnTo>
                <a:lnTo>
                  <a:pt x="0" y="750"/>
                </a:lnTo>
                <a:lnTo>
                  <a:pt x="250" y="1001"/>
                </a:lnTo>
                <a:lnTo>
                  <a:pt x="501" y="750"/>
                </a:lnTo>
                <a:lnTo>
                  <a:pt x="375" y="750"/>
                </a:lnTo>
                <a:lnTo>
                  <a:pt x="375" y="0"/>
                </a:lnTo>
                <a:lnTo>
                  <a:pt x="125" y="0"/>
                </a:lnTo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de-DE"/>
          </a:p>
        </p:txBody>
      </p:sp>
      <p:sp>
        <p:nvSpPr>
          <p:cNvPr id="107" name="Rechteck 106"/>
          <p:cNvSpPr/>
          <p:nvPr/>
        </p:nvSpPr>
        <p:spPr>
          <a:xfrm>
            <a:off x="7020000" y="1969920"/>
            <a:ext cx="1548000" cy="37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Niederlana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Lana di Sotto</a:t>
            </a:r>
            <a:endParaRPr lang="de-DE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000" b="0" strike="noStrike" spc="-1">
              <a:latin typeface="Arial"/>
            </a:endParaRPr>
          </a:p>
        </p:txBody>
      </p:sp>
      <p:pic>
        <p:nvPicPr>
          <p:cNvPr id="108" name="Grafik 4_3"/>
          <p:cNvPicPr/>
          <p:nvPr/>
        </p:nvPicPr>
        <p:blipFill>
          <a:blip r:embed="rId8"/>
          <a:stretch/>
        </p:blipFill>
        <p:spPr>
          <a:xfrm>
            <a:off x="4017960" y="5097600"/>
            <a:ext cx="297000" cy="296280"/>
          </a:xfrm>
          <a:prstGeom prst="rect">
            <a:avLst/>
          </a:prstGeom>
          <a:ln w="0">
            <a:noFill/>
          </a:ln>
        </p:spPr>
      </p:pic>
      <p:sp>
        <p:nvSpPr>
          <p:cNvPr id="109" name="Rechteck 108"/>
          <p:cNvSpPr/>
          <p:nvPr/>
        </p:nvSpPr>
        <p:spPr>
          <a:xfrm>
            <a:off x="9540000" y="2376000"/>
            <a:ext cx="2578320" cy="54000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600" b="1" strike="noStrike" spc="-1">
                <a:solidFill>
                  <a:srgbClr val="FFFFFF"/>
                </a:solidFill>
                <a:latin typeface="Arial"/>
                <a:ea typeface="DejaVu Sans"/>
              </a:rPr>
              <a:t>AED/DAE in Italien/Italia www.daedove.it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3600000" y="2231640"/>
            <a:ext cx="89820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200" b="1" strike="noStrike" spc="-1">
                <a:solidFill>
                  <a:srgbClr val="999999"/>
                </a:solidFill>
                <a:latin typeface="Arial"/>
                <a:ea typeface="DejaVu Sans"/>
              </a:rPr>
              <a:t>DEA</a:t>
            </a:r>
            <a:endParaRPr lang="de-DE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B826D-9B11-86C4-BE36-00A542AB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35" y="236786"/>
            <a:ext cx="10986247" cy="1104724"/>
          </a:xfrm>
        </p:spPr>
        <p:txBody>
          <a:bodyPr/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Ersticken – Fremdkörperentfernung </a:t>
            </a:r>
            <a:br>
              <a:rPr lang="de-DE" sz="4000" b="1" dirty="0">
                <a:solidFill>
                  <a:srgbClr val="FF0000"/>
                </a:solidFill>
              </a:rPr>
            </a:br>
            <a:r>
              <a:rPr lang="de-DE" sz="4000" b="1" dirty="0">
                <a:solidFill>
                  <a:srgbClr val="FF0000"/>
                </a:solidFill>
              </a:rPr>
              <a:t>aus den Atemwegen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BEE5CD-0E0D-6E34-6738-809E3BFE8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43" y="1375537"/>
            <a:ext cx="1313247" cy="36620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5071177-571B-B957-1643-2384B6A54EDF}"/>
              </a:ext>
            </a:extLst>
          </p:cNvPr>
          <p:cNvSpPr txBox="1"/>
          <p:nvPr/>
        </p:nvSpPr>
        <p:spPr>
          <a:xfrm>
            <a:off x="398190" y="2678871"/>
            <a:ext cx="16816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Säugling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>
                <a:hlinkClick r:id="rId3"/>
              </a:rPr>
              <a:t>Informationsblatt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>
                <a:hlinkClick r:id="rId4"/>
              </a:rPr>
              <a:t>Video</a:t>
            </a:r>
            <a:endParaRPr lang="de-DE" sz="1200" dirty="0"/>
          </a:p>
          <a:p>
            <a:pPr algn="ctr"/>
            <a:endParaRPr lang="de-DE" sz="1200" dirty="0"/>
          </a:p>
        </p:txBody>
      </p:sp>
      <p:pic>
        <p:nvPicPr>
          <p:cNvPr id="10" name="Grafik 9" descr="Ein Bild, das Kleidung, Person, Mobiliar, Junge enthält.&#10;&#10;Automatisch generierte Beschreibung">
            <a:extLst>
              <a:ext uri="{FF2B5EF4-FFF2-40B4-BE49-F238E27FC236}">
                <a16:creationId xmlns:a16="http://schemas.microsoft.com/office/drawing/2014/main" id="{7ABB34D9-C118-03C1-1663-F1DA04E78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12" y="2949392"/>
            <a:ext cx="2990182" cy="218347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BD54E1C-6CE6-6EBC-3319-8521F2C9B918}"/>
              </a:ext>
            </a:extLst>
          </p:cNvPr>
          <p:cNvSpPr txBox="1"/>
          <p:nvPr/>
        </p:nvSpPr>
        <p:spPr>
          <a:xfrm>
            <a:off x="4054486" y="1486960"/>
            <a:ext cx="3478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Kind  </a:t>
            </a:r>
            <a:r>
              <a:rPr lang="de-DE" b="1" i="0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&gt; </a:t>
            </a:r>
            <a:r>
              <a:rPr lang="de-DE" b="1" dirty="0"/>
              <a:t> 1. Lebensjahr</a:t>
            </a:r>
          </a:p>
          <a:p>
            <a:pPr algn="ctr"/>
            <a:r>
              <a:rPr lang="de-DE" b="1" dirty="0"/>
              <a:t>Erwachsene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>
                <a:hlinkClick r:id="rId3"/>
              </a:rPr>
              <a:t>Informationsblatt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>
                <a:hlinkClick r:id="rId6"/>
              </a:rPr>
              <a:t>Video</a:t>
            </a:r>
            <a:endParaRPr lang="de-DE" sz="1200" dirty="0"/>
          </a:p>
          <a:p>
            <a:pPr algn="ctr"/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35D303B-2782-539C-34DC-FE1ED2CD3551}"/>
              </a:ext>
            </a:extLst>
          </p:cNvPr>
          <p:cNvSpPr txBox="1"/>
          <p:nvPr/>
        </p:nvSpPr>
        <p:spPr>
          <a:xfrm>
            <a:off x="8131819" y="1482266"/>
            <a:ext cx="32586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In der Schwangerschaft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>
                <a:hlinkClick r:id="rId3"/>
              </a:rPr>
              <a:t>Informationsblatt</a:t>
            </a:r>
            <a:endParaRPr lang="de-DE" sz="1200" dirty="0"/>
          </a:p>
          <a:p>
            <a:pPr algn="ctr"/>
            <a:endParaRPr lang="de-DE" sz="1200" dirty="0"/>
          </a:p>
          <a:p>
            <a:pPr algn="ctr"/>
            <a:r>
              <a:rPr lang="de-DE" sz="1200" dirty="0">
                <a:hlinkClick r:id="rId6"/>
              </a:rPr>
              <a:t>Video</a:t>
            </a:r>
            <a:endParaRPr lang="de-DE" sz="1200" dirty="0"/>
          </a:p>
          <a:p>
            <a:pPr algn="ctr"/>
            <a:endParaRPr lang="de-DE" sz="1200" dirty="0"/>
          </a:p>
        </p:txBody>
      </p:sp>
      <p:pic>
        <p:nvPicPr>
          <p:cNvPr id="15" name="Grafik 14" descr="Ein Bild, das Person, Schutzbrille, Sonnenbrille, Menschliches Gesicht enthält.&#10;&#10;Automatisch generierte Beschreibung">
            <a:extLst>
              <a:ext uri="{FF2B5EF4-FFF2-40B4-BE49-F238E27FC236}">
                <a16:creationId xmlns:a16="http://schemas.microsoft.com/office/drawing/2014/main" id="{910BF784-02B2-E75D-95A7-30D47E628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33" y="2792442"/>
            <a:ext cx="3814509" cy="234042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BB8952E-B226-9C60-85FB-C8B9F90A4EC7}"/>
              </a:ext>
            </a:extLst>
          </p:cNvPr>
          <p:cNvSpPr txBox="1"/>
          <p:nvPr/>
        </p:nvSpPr>
        <p:spPr>
          <a:xfrm>
            <a:off x="9761154" y="6498103"/>
            <a:ext cx="227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1.1.2024 – </a:t>
            </a:r>
            <a:r>
              <a:rPr lang="de-DE" sz="1000" dirty="0" err="1"/>
              <a:t>copyright</a:t>
            </a:r>
            <a:r>
              <a:rPr lang="de-DE" sz="1000" dirty="0"/>
              <a:t>: www.0-18.eu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DB93C5-40FA-D4EF-C98C-53FB440B64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8708" y="5482111"/>
            <a:ext cx="3019425" cy="666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A19735C-B0FF-CF4E-D66E-67FCFC6E10B4}"/>
              </a:ext>
            </a:extLst>
          </p:cNvPr>
          <p:cNvSpPr txBox="1"/>
          <p:nvPr/>
        </p:nvSpPr>
        <p:spPr>
          <a:xfrm>
            <a:off x="4958708" y="6338656"/>
            <a:ext cx="30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9"/>
              </a:rPr>
              <a:t>www.pediatri-kinderaerzte.it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432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/>
          <a:stretch/>
        </p:blipFill>
        <p:spPr>
          <a:xfrm>
            <a:off x="7223040" y="4045320"/>
            <a:ext cx="4968000" cy="2811600"/>
          </a:xfrm>
          <a:prstGeom prst="rect">
            <a:avLst/>
          </a:prstGeom>
          <a:ln w="0">
            <a:noFill/>
          </a:ln>
        </p:spPr>
      </p:pic>
      <p:sp>
        <p:nvSpPr>
          <p:cNvPr id="45" name="Rechteck 44"/>
          <p:cNvSpPr/>
          <p:nvPr/>
        </p:nvSpPr>
        <p:spPr>
          <a:xfrm>
            <a:off x="5760000" y="5950440"/>
            <a:ext cx="1331280" cy="34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Benutzung des AED</a:t>
            </a:r>
            <a:endParaRPr lang="de-DE" sz="1800" b="0" strike="noStrike" spc="-1">
              <a:latin typeface="Arial"/>
            </a:endParaRPr>
          </a:p>
        </p:txBody>
      </p:sp>
      <p:pic>
        <p:nvPicPr>
          <p:cNvPr id="46" name="Grafik 45"/>
          <p:cNvPicPr/>
          <p:nvPr/>
        </p:nvPicPr>
        <p:blipFill>
          <a:blip r:embed="rId3"/>
          <a:stretch/>
        </p:blipFill>
        <p:spPr>
          <a:xfrm>
            <a:off x="5410800" y="0"/>
            <a:ext cx="6780960" cy="4139640"/>
          </a:xfrm>
          <a:prstGeom prst="rect">
            <a:avLst/>
          </a:prstGeom>
          <a:ln w="0">
            <a:noFill/>
          </a:ln>
        </p:spPr>
      </p:pic>
      <p:pic>
        <p:nvPicPr>
          <p:cNvPr id="47" name="Grafik 46"/>
          <p:cNvPicPr/>
          <p:nvPr/>
        </p:nvPicPr>
        <p:blipFill>
          <a:blip r:embed="rId4"/>
          <a:stretch/>
        </p:blipFill>
        <p:spPr>
          <a:xfrm>
            <a:off x="0" y="0"/>
            <a:ext cx="5578920" cy="6892200"/>
          </a:xfrm>
          <a:prstGeom prst="rect">
            <a:avLst/>
          </a:prstGeom>
          <a:ln w="0">
            <a:noFill/>
          </a:ln>
        </p:spPr>
      </p:pic>
      <p:pic>
        <p:nvPicPr>
          <p:cNvPr id="48" name="Grafik 47"/>
          <p:cNvPicPr/>
          <p:nvPr/>
        </p:nvPicPr>
        <p:blipFill>
          <a:blip r:embed="rId5"/>
          <a:stretch/>
        </p:blipFill>
        <p:spPr>
          <a:xfrm>
            <a:off x="5651280" y="4327920"/>
            <a:ext cx="1503720" cy="1503720"/>
          </a:xfrm>
          <a:prstGeom prst="rect">
            <a:avLst/>
          </a:prstGeom>
          <a:ln w="0">
            <a:noFill/>
          </a:ln>
        </p:spPr>
      </p:pic>
      <p:sp>
        <p:nvSpPr>
          <p:cNvPr id="49" name="Rechteck 48"/>
          <p:cNvSpPr/>
          <p:nvPr/>
        </p:nvSpPr>
        <p:spPr>
          <a:xfrm>
            <a:off x="324000" y="130320"/>
            <a:ext cx="1692000" cy="58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b="1" strike="noStrike" spc="-1">
                <a:solidFill>
                  <a:srgbClr val="3465A4"/>
                </a:solidFill>
                <a:latin typeface="calibriLiberation Sans"/>
                <a:hlinkClick r:id="rId6"/>
              </a:rPr>
              <a:t>www.0-18.eu</a:t>
            </a:r>
            <a:endParaRPr lang="de-DE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442</Words>
  <Application>Microsoft Office PowerPoint</Application>
  <PresentationFormat>Breitbild</PresentationFormat>
  <Paragraphs>87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calibriLiberation Sans</vt:lpstr>
      <vt:lpstr>Open Sans</vt:lpstr>
      <vt:lpstr>Symbol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Ersticken – Fremdkörperentfernung  aus den Atemwegen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Dr. Burkhard J. Wermter</dc:creator>
  <dc:description/>
  <cp:lastModifiedBy>Dr. Burkhard J. Wermter</cp:lastModifiedBy>
  <cp:revision>82</cp:revision>
  <cp:lastPrinted>2023-10-27T06:55:29Z</cp:lastPrinted>
  <dcterms:created xsi:type="dcterms:W3CDTF">2023-10-01T16:45:36Z</dcterms:created>
  <dcterms:modified xsi:type="dcterms:W3CDTF">2024-01-02T12:14:52Z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Pantalla panoràmica</vt:lpwstr>
  </property>
  <property fmtid="{D5CDD505-2E9C-101B-9397-08002B2CF9AE}" pid="4" name="Slides">
    <vt:i4>2</vt:i4>
  </property>
</Properties>
</file>